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2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ООО МЕДАВИКО КУРСК" initials="ОМК" lastIdx="1" clrIdx="0">
    <p:extLst>
      <p:ext uri="{19B8F6BF-5375-455C-9EA6-DF929625EA0E}">
        <p15:presenceInfo xmlns:p15="http://schemas.microsoft.com/office/powerpoint/2012/main" xmlns="" userId="ООО МЕДАВИКО КУРСК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5-04-23T23:17:29.750" idx="1">
    <p:pos x="10" y="10"/>
    <p:text/>
    <p:extLst>
      <p:ext uri="{C676402C-5697-4E1C-873F-D02D1690AC5C}">
        <p15:threadingInfo xmlns:p15="http://schemas.microsoft.com/office/powerpoint/2012/main" xmlns="" timeZoneBias="-1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90AF6-82E9-4A1A-AB4E-8E833AA54F75}" type="datetimeFigureOut">
              <a:rPr lang="ru-RU" smtClean="0"/>
              <a:pPr/>
              <a:t>25.04.2025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BF47B9E-80ED-479E-A475-5E13CF450A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1688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90AF6-82E9-4A1A-AB4E-8E833AA54F75}" type="datetimeFigureOut">
              <a:rPr lang="ru-RU" smtClean="0"/>
              <a:pPr/>
              <a:t>25.04.2025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BF47B9E-80ED-479E-A475-5E13CF450A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86565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90AF6-82E9-4A1A-AB4E-8E833AA54F75}" type="datetimeFigureOut">
              <a:rPr lang="ru-RU" smtClean="0"/>
              <a:pPr/>
              <a:t>25.04.2025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BF47B9E-80ED-479E-A475-5E13CF450A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0655241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90AF6-82E9-4A1A-AB4E-8E833AA54F75}" type="datetimeFigureOut">
              <a:rPr lang="ru-RU" smtClean="0"/>
              <a:pPr/>
              <a:t>25.04.2025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BF47B9E-80ED-479E-A475-5E13CF450A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934739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90AF6-82E9-4A1A-AB4E-8E833AA54F75}" type="datetimeFigureOut">
              <a:rPr lang="ru-RU" smtClean="0"/>
              <a:pPr/>
              <a:t>25.04.2025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BF47B9E-80ED-479E-A475-5E13CF450A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1382856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90AF6-82E9-4A1A-AB4E-8E833AA54F75}" type="datetimeFigureOut">
              <a:rPr lang="ru-RU" smtClean="0"/>
              <a:pPr/>
              <a:t>25.04.2025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BF47B9E-80ED-479E-A475-5E13CF450A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586693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90AF6-82E9-4A1A-AB4E-8E833AA54F75}" type="datetimeFigureOut">
              <a:rPr lang="ru-RU" smtClean="0"/>
              <a:pPr/>
              <a:t>25.04.2025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47B9E-80ED-479E-A475-5E13CF450A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017842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90AF6-82E9-4A1A-AB4E-8E833AA54F75}" type="datetimeFigureOut">
              <a:rPr lang="ru-RU" smtClean="0"/>
              <a:pPr/>
              <a:t>25.04.2025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47B9E-80ED-479E-A475-5E13CF450A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4846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90AF6-82E9-4A1A-AB4E-8E833AA54F75}" type="datetimeFigureOut">
              <a:rPr lang="ru-RU" smtClean="0"/>
              <a:pPr/>
              <a:t>25.04.2025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47B9E-80ED-479E-A475-5E13CF450A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09037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90AF6-82E9-4A1A-AB4E-8E833AA54F75}" type="datetimeFigureOut">
              <a:rPr lang="ru-RU" smtClean="0"/>
              <a:pPr/>
              <a:t>25.04.2025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BF47B9E-80ED-479E-A475-5E13CF450A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62256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90AF6-82E9-4A1A-AB4E-8E833AA54F75}" type="datetimeFigureOut">
              <a:rPr lang="ru-RU" smtClean="0"/>
              <a:pPr/>
              <a:t>25.04.2025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BF47B9E-80ED-479E-A475-5E13CF450A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61358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90AF6-82E9-4A1A-AB4E-8E833AA54F75}" type="datetimeFigureOut">
              <a:rPr lang="ru-RU" smtClean="0"/>
              <a:pPr/>
              <a:t>25.04.2025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BF47B9E-80ED-479E-A475-5E13CF450A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66888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90AF6-82E9-4A1A-AB4E-8E833AA54F75}" type="datetimeFigureOut">
              <a:rPr lang="ru-RU" smtClean="0"/>
              <a:pPr/>
              <a:t>25.04.2025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47B9E-80ED-479E-A475-5E13CF450A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34293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90AF6-82E9-4A1A-AB4E-8E833AA54F75}" type="datetimeFigureOut">
              <a:rPr lang="ru-RU" smtClean="0"/>
              <a:pPr/>
              <a:t>25.04.2025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47B9E-80ED-479E-A475-5E13CF450A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77076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90AF6-82E9-4A1A-AB4E-8E833AA54F75}" type="datetimeFigureOut">
              <a:rPr lang="ru-RU" smtClean="0"/>
              <a:pPr/>
              <a:t>25.04.2025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47B9E-80ED-479E-A475-5E13CF450A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35148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90AF6-82E9-4A1A-AB4E-8E833AA54F75}" type="datetimeFigureOut">
              <a:rPr lang="ru-RU" smtClean="0"/>
              <a:pPr/>
              <a:t>25.04.2025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BF47B9E-80ED-479E-A475-5E13CF450A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90439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90AF6-82E9-4A1A-AB4E-8E833AA54F75}" type="datetimeFigureOut">
              <a:rPr lang="ru-RU" smtClean="0"/>
              <a:pPr/>
              <a:t>25.04.2025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BF47B9E-80ED-479E-A475-5E13CF450A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13536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1AA806B-EDF5-4BFF-8FC3-B160C4E754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2" y="443059"/>
            <a:ext cx="8915399" cy="243010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Ожирение модифицирует влияние полиморфизмов 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SERBP1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гемокоагуляцию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стеноз коронарных артерий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06929BAD-381A-4E7E-BB84-ACC440ED00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2780907"/>
            <a:ext cx="8915400" cy="3634033"/>
          </a:xfrm>
        </p:spPr>
        <p:txBody>
          <a:bodyPr>
            <a:normAutofit/>
          </a:bodyPr>
          <a:lstStyle/>
          <a:p>
            <a:pPr algn="r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Автор: </a:t>
            </a:r>
            <a:r>
              <a:rPr lang="ru-RU" sz="2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Шиленок</a:t>
            </a:r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В.В. </a:t>
            </a:r>
          </a:p>
          <a:p>
            <a:pPr algn="r"/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2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ФГБОУ ВО КГМУ Минздрава России</a:t>
            </a:r>
          </a:p>
          <a:p>
            <a:pPr algn="r"/>
            <a:r>
              <a:rPr lang="ru-RU" sz="2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НИИ генетической и молекулярной эпидемиологии</a:t>
            </a:r>
          </a:p>
          <a:p>
            <a:pPr algn="r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e-mail: Vladislav.Shilenok93@yandex.ru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751274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71E137F-10FE-4911-B61F-F7D9CCBD4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265" y="624110"/>
            <a:ext cx="9864348" cy="1280890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Финансирование: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DC85477-A0AE-4DFA-97FA-B81FF376F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0262" y="1404595"/>
            <a:ext cx="9864349" cy="4506628"/>
          </a:xfrm>
        </p:spPr>
        <p:txBody>
          <a:bodyPr>
            <a:normAutofit/>
          </a:bodyPr>
          <a:lstStyle/>
          <a:p>
            <a:pPr algn="just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выполнено при финансовой поддержке Курского государственного медицинского университета.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86720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32154E5-3C7A-409A-B613-8B65C9DCA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265" y="624110"/>
            <a:ext cx="9864348" cy="1280890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A0C8141-1466-487E-B2B6-4F4FC27A67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1010" y="1716258"/>
            <a:ext cx="7512148" cy="3826414"/>
          </a:xfrm>
        </p:spPr>
        <p:txBody>
          <a:bodyPr/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причиной ишемической болезни сердца (ИБС) является атеросклероз коронарных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артерий. Целью настоящего исследования  стал анализ связи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локусами гена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SERBP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кодирующего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один из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белков с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шаперонной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активностью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Hero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клиническими параметрами пациентов с ИБС. </a:t>
            </a: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30E5FEB8-F4FF-4651-83B4-6DECCAFF571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445658" y="0"/>
            <a:ext cx="2746342" cy="19050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A1A76FA5-ACFA-4BBA-A09F-4F299DC5891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435" r="20891"/>
          <a:stretch>
            <a:fillRect/>
          </a:stretch>
        </p:blipFill>
        <p:spPr>
          <a:xfrm>
            <a:off x="9425354" y="1876864"/>
            <a:ext cx="2766646" cy="2484651"/>
          </a:xfrm>
          <a:prstGeom prst="rect">
            <a:avLst/>
          </a:prstGeom>
        </p:spPr>
      </p:pic>
      <p:sp>
        <p:nvSpPr>
          <p:cNvPr id="8" name="Блок-схема: альтернативный процесс 7">
            <a:extLst>
              <a:ext uri="{FF2B5EF4-FFF2-40B4-BE49-F238E27FC236}">
                <a16:creationId xmlns:a16="http://schemas.microsoft.com/office/drawing/2014/main" xmlns="" id="{DFC6DE67-6CAB-489E-AC17-AE5F96BEA831}"/>
              </a:ext>
            </a:extLst>
          </p:cNvPr>
          <p:cNvSpPr/>
          <p:nvPr/>
        </p:nvSpPr>
        <p:spPr>
          <a:xfrm>
            <a:off x="8766928" y="1093509"/>
            <a:ext cx="1197204" cy="66930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SERBP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6873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7777ED9-5A06-4955-AE04-8E4D1DAD1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6525" y="624110"/>
            <a:ext cx="9018087" cy="1280890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AC16306-5BAD-4719-8C3D-9830CC3D81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6525" y="1267326"/>
            <a:ext cx="9353765" cy="4643896"/>
          </a:xfrm>
        </p:spPr>
        <p:txBody>
          <a:bodyPr/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Генотипирование 836 больных ИБС по локусам гена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SERBP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rs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4655707,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rs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1058074,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rs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12561767,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rs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12566098,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rs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6702742) - методом ПЦР в «реальном времени» с помощью зондов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TaqMan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оценки связи между генотипами и количественными признаками были рассчитаны логарифмически линейные коэффициенты регрессии (β) и стандартные ошибки (SE).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Коррекция множественных сравнений проводилась с использованием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пермутационного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теста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perm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Биоинформатические ресурсы: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CARDIOVASCULAR DISEASE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Knowledge Portal, Gene Ontology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8530CEBC-371A-43A6-A155-A10F60D368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62826" y="5577111"/>
            <a:ext cx="4269630" cy="128088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D6C3FD6A-F256-4B85-AF42-51D677A0BC6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30847" y="5165558"/>
            <a:ext cx="3585903" cy="1692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28963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1003" y="182880"/>
            <a:ext cx="9633610" cy="618978"/>
          </a:xfrm>
        </p:spPr>
        <p:txBody>
          <a:bodyPr>
            <a:normAutofit fontScale="90000"/>
          </a:bodyPr>
          <a:lstStyle/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У пациентов с ИМТ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&lt;30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обнаружена связь </a:t>
            </a:r>
            <a:r>
              <a:rPr lang="en-US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rs4655707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7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rs6702742</a:t>
            </a:r>
            <a:r>
              <a:rPr lang="ru-RU" sz="27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SERBP1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с увеличением МНО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dirty="0" smtClean="0">
                <a:latin typeface="Times New Roman" pitchFamily="18" charset="0"/>
                <a:cs typeface="Times New Roman" pitchFamily="18" charset="0"/>
              </a:rPr>
            </a:br>
            <a:endParaRPr lang="ru-RU" sz="31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39484" y="2349303"/>
          <a:ext cx="10283482" cy="1533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8793"/>
                <a:gridCol w="2541563"/>
                <a:gridCol w="2541563"/>
                <a:gridCol w="2541563"/>
              </a:tblGrid>
              <a:tr h="53049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SNPs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beta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Pperm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7596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rs4655707 </a:t>
                      </a:r>
                      <a:r>
                        <a:rPr lang="en-US" sz="20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SERBP1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0.4191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0.1661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0.007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26921">
                <a:tc>
                  <a:txBody>
                    <a:bodyPr/>
                    <a:lstStyle/>
                    <a:p>
                      <a:r>
                        <a:rPr lang="en-US" sz="20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rs6702742 </a:t>
                      </a:r>
                      <a:r>
                        <a:rPr lang="en-US" sz="20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SERBP1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0.4195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0.1719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0.0098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209821" y="4994029"/>
          <a:ext cx="10241281" cy="16318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4388"/>
                <a:gridCol w="2555631"/>
                <a:gridCol w="2555631"/>
                <a:gridCol w="2555631"/>
              </a:tblGrid>
              <a:tr h="54395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SNPs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beta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Pperm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3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rs12561767 </a:t>
                      </a:r>
                      <a:r>
                        <a:rPr lang="en-US" sz="20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SERBP1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-1.277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latin typeface="Times New Roman" pitchFamily="18" charset="0"/>
                          <a:cs typeface="Times New Roman" pitchFamily="18" charset="0"/>
                        </a:rPr>
                        <a:t>0.4637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0.02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43951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rs6702742 </a:t>
                      </a:r>
                      <a:r>
                        <a:rPr lang="en-US" sz="20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SERBP1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-1.277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0.4637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0.02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181686" y="3982998"/>
            <a:ext cx="1024128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Более того, у данной группы больных </a:t>
            </a:r>
            <a:r>
              <a:rPr lang="en-US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rs12561767</a:t>
            </a:r>
            <a:r>
              <a:rPr lang="ru-RU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rs6702742 </a:t>
            </a:r>
            <a:r>
              <a:rPr lang="en-US" sz="2400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SERBP1</a:t>
            </a:r>
            <a:r>
              <a:rPr lang="ru-RU" sz="2400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были связаны с уменьшением стеноза левой коронарной артерии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/>
              <a:t> 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E28F260-67D7-44C4-90B9-3D26AB67D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6507" y="624110"/>
            <a:ext cx="9638105" cy="1280890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1B492E1-FD77-45A4-A46F-D7A68E13C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6507" y="1540188"/>
            <a:ext cx="9638104" cy="4959085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cis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eQTL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показал, что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SNPs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SERBP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значительно влияют на экспрессию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RB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крови, сосудах и тканях сердца.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настоящем исследовании показано, что ИМТ может модифицировать связь между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SNPs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SERBP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показателями МНО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стеноза левой </a:t>
            </a:r>
            <a:r>
              <a:rPr 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коронарной артерии.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ассоциации можно объяснить (1) регуляцией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SERBP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стабильности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-1 – белка,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связанного с риском тромбоза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регуляцией экспрессии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RB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который может влиять на развитие атеросклероза через сигнальный путь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интерлейкина-12.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822892284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219</TotalTime>
  <Words>301</Words>
  <Application>Microsoft Office PowerPoint</Application>
  <PresentationFormat>Произвольный</PresentationFormat>
  <Paragraphs>49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Легкий дым</vt:lpstr>
      <vt:lpstr>Ожирение модифицирует влияние полиморфизмов SERBP1 на гемокоагуляцию и стеноз коронарных артерий  </vt:lpstr>
      <vt:lpstr>Финансирование:</vt:lpstr>
      <vt:lpstr>Актуальность:</vt:lpstr>
      <vt:lpstr>Методы:</vt:lpstr>
      <vt:lpstr>Результаты:  У пациентов с ИМТ&lt;30 обнаружена связь rs4655707 и rs6702742 SERBP1 с увеличением МНО  </vt:lpstr>
      <vt:lpstr>Выводы: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Ожирение модифицирует влияние полиморфизмов SERBP1 на гемокоагуляцию и стеноз коронарных артерий</dc:title>
  <dc:creator>ООО МЕДАВИКО КУРСК</dc:creator>
  <cp:lastModifiedBy>Olga</cp:lastModifiedBy>
  <cp:revision>14</cp:revision>
  <dcterms:created xsi:type="dcterms:W3CDTF">2025-04-21T19:46:53Z</dcterms:created>
  <dcterms:modified xsi:type="dcterms:W3CDTF">2025-04-25T17:57:55Z</dcterms:modified>
</cp:coreProperties>
</file>